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8" r:id="rId4"/>
    <p:sldId id="259" r:id="rId5"/>
    <p:sldId id="260" r:id="rId6"/>
    <p:sldId id="307" r:id="rId7"/>
    <p:sldId id="308" r:id="rId8"/>
    <p:sldId id="261" r:id="rId9"/>
    <p:sldId id="309" r:id="rId10"/>
    <p:sldId id="310" r:id="rId11"/>
    <p:sldId id="311" r:id="rId12"/>
    <p:sldId id="312" r:id="rId13"/>
    <p:sldId id="313" r:id="rId14"/>
    <p:sldId id="314" r:id="rId15"/>
    <p:sldId id="262" r:id="rId16"/>
    <p:sldId id="263" r:id="rId17"/>
    <p:sldId id="264" r:id="rId18"/>
    <p:sldId id="265" r:id="rId19"/>
    <p:sldId id="315" r:id="rId20"/>
    <p:sldId id="316" r:id="rId21"/>
    <p:sldId id="317" r:id="rId22"/>
    <p:sldId id="320" r:id="rId23"/>
    <p:sldId id="318" r:id="rId24"/>
    <p:sldId id="319" r:id="rId25"/>
    <p:sldId id="266" r:id="rId26"/>
    <p:sldId id="321" r:id="rId27"/>
    <p:sldId id="322" r:id="rId28"/>
    <p:sldId id="323" r:id="rId29"/>
    <p:sldId id="267" r:id="rId30"/>
    <p:sldId id="324" r:id="rId31"/>
    <p:sldId id="325" r:id="rId32"/>
    <p:sldId id="339" r:id="rId33"/>
    <p:sldId id="326" r:id="rId34"/>
    <p:sldId id="268" r:id="rId35"/>
    <p:sldId id="327" r:id="rId36"/>
    <p:sldId id="328" r:id="rId37"/>
    <p:sldId id="329" r:id="rId38"/>
    <p:sldId id="330" r:id="rId39"/>
    <p:sldId id="331" r:id="rId40"/>
    <p:sldId id="340" r:id="rId41"/>
    <p:sldId id="332" r:id="rId42"/>
    <p:sldId id="333" r:id="rId43"/>
    <p:sldId id="269" r:id="rId44"/>
    <p:sldId id="334" r:id="rId45"/>
    <p:sldId id="335" r:id="rId46"/>
    <p:sldId id="336" r:id="rId47"/>
    <p:sldId id="338" r:id="rId48"/>
    <p:sldId id="270" r:id="rId49"/>
    <p:sldId id="271" r:id="rId50"/>
    <p:sldId id="272" r:id="rId51"/>
    <p:sldId id="273" r:id="rId52"/>
    <p:sldId id="274" r:id="rId53"/>
    <p:sldId id="275" r:id="rId5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02EBF-2856-4FFD-8478-D6FCD9F2E105}" v="1" dt="2024-10-22T12:56:58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0" autoAdjust="0"/>
    <p:restoredTop sz="96374" autoAdjust="0"/>
  </p:normalViewPr>
  <p:slideViewPr>
    <p:cSldViewPr>
      <p:cViewPr varScale="1">
        <p:scale>
          <a:sx n="82" d="100"/>
          <a:sy n="82" d="100"/>
        </p:scale>
        <p:origin x="7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land, James R" userId="df8bc3f8-71fb-4c03-949f-ec5e4153872d" providerId="ADAL" clId="{7623F899-5A63-4D07-B7B4-F022740643BF}"/>
    <pc:docChg chg="modSld">
      <pc:chgData name="Gerland, James R" userId="df8bc3f8-71fb-4c03-949f-ec5e4153872d" providerId="ADAL" clId="{7623F899-5A63-4D07-B7B4-F022740643BF}" dt="2024-10-21T16:44:52.645" v="0" actId="255"/>
      <pc:docMkLst>
        <pc:docMk/>
      </pc:docMkLst>
      <pc:sldChg chg="modSp mod">
        <pc:chgData name="Gerland, James R" userId="df8bc3f8-71fb-4c03-949f-ec5e4153872d" providerId="ADAL" clId="{7623F899-5A63-4D07-B7B4-F022740643BF}" dt="2024-10-21T16:44:52.645" v="0" actId="255"/>
        <pc:sldMkLst>
          <pc:docMk/>
          <pc:sldMk cId="1391877522" sldId="259"/>
        </pc:sldMkLst>
        <pc:spChg chg="mod">
          <ac:chgData name="Gerland, James R" userId="df8bc3f8-71fb-4c03-949f-ec5e4153872d" providerId="ADAL" clId="{7623F899-5A63-4D07-B7B4-F022740643BF}" dt="2024-10-21T16:44:52.645" v="0" actId="255"/>
          <ac:spMkLst>
            <pc:docMk/>
            <pc:sldMk cId="1391877522" sldId="259"/>
            <ac:spMk id="3" creationId="{EB9AB0CD-2145-428D-8F40-008822030794}"/>
          </ac:spMkLst>
        </pc:spChg>
      </pc:sldChg>
    </pc:docChg>
  </pc:docChgLst>
  <pc:docChgLst>
    <pc:chgData name="Gerland, James R" userId="df8bc3f8-71fb-4c03-949f-ec5e4153872d" providerId="ADAL" clId="{E4602EBF-2856-4FFD-8478-D6FCD9F2E105}"/>
    <pc:docChg chg="modSld">
      <pc:chgData name="Gerland, James R" userId="df8bc3f8-71fb-4c03-949f-ec5e4153872d" providerId="ADAL" clId="{E4602EBF-2856-4FFD-8478-D6FCD9F2E105}" dt="2024-10-22T12:56:58.844" v="0" actId="14100"/>
      <pc:docMkLst>
        <pc:docMk/>
      </pc:docMkLst>
      <pc:sldChg chg="modSp">
        <pc:chgData name="Gerland, James R" userId="df8bc3f8-71fb-4c03-949f-ec5e4153872d" providerId="ADAL" clId="{E4602EBF-2856-4FFD-8478-D6FCD9F2E105}" dt="2024-10-22T12:56:58.844" v="0" actId="14100"/>
        <pc:sldMkLst>
          <pc:docMk/>
          <pc:sldMk cId="322621717" sldId="326"/>
        </pc:sldMkLst>
        <pc:spChg chg="mod">
          <ac:chgData name="Gerland, James R" userId="df8bc3f8-71fb-4c03-949f-ec5e4153872d" providerId="ADAL" clId="{E4602EBF-2856-4FFD-8478-D6FCD9F2E105}" dt="2024-10-22T12:56:58.844" v="0" actId="14100"/>
          <ac:spMkLst>
            <pc:docMk/>
            <pc:sldMk cId="322621717" sldId="326"/>
            <ac:spMk id="8" creationId="{F66A220A-EA60-4C00-B301-A8E7E6BB0B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298C-2E9E-4E3F-82C8-60A2EED58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457200"/>
          </a:xfrm>
        </p:spPr>
        <p:txBody>
          <a:bodyPr/>
          <a:lstStyle>
            <a:lvl1pPr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5D4F1-CB37-4CE0-983C-8406904B2B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5000" y="1676400"/>
            <a:ext cx="5334000" cy="609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Chapter 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01CB5-9945-4C9B-9918-8CA19A72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2590800"/>
            <a:ext cx="5334000" cy="914400"/>
          </a:xfrm>
        </p:spPr>
        <p:txBody>
          <a:bodyPr/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27A70-7FFF-4919-9745-58612D637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1E8C-669A-4FAF-AC57-930E4708D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35052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11430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8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30079"/>
            <a:ext cx="7391400" cy="4572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00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914400" y="4267200"/>
            <a:ext cx="73152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22138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3319598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9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17566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895600"/>
            <a:ext cx="7315200" cy="16334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4605202"/>
            <a:ext cx="7391400" cy="141459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9184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100398"/>
            <a:ext cx="7315200" cy="14048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3581400"/>
            <a:ext cx="7391400" cy="9184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58C0E8-60FA-4BC0-AAD9-770871265AB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800" y="4572000"/>
            <a:ext cx="7315200" cy="14048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71630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_2-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463040"/>
            <a:ext cx="7391400" cy="4495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i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Murach's C++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143000"/>
            <a:ext cx="73152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9C3774-0346-4267-B01B-B6DD528B9FDC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914400" y="3810000"/>
            <a:ext cx="7315200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062CE6-0142-4A17-BF14-B9B5257BF8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00400"/>
            <a:ext cx="7315200" cy="533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23910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2743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3892100"/>
            <a:ext cx="6934200" cy="2049956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99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95400" y="2150899"/>
            <a:ext cx="6934200" cy="815635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38200" y="3347534"/>
            <a:ext cx="7391400" cy="14967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4982112"/>
            <a:ext cx="6934200" cy="885288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143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89" r:id="rId3"/>
    <p:sldLayoutId id="2147483679" r:id="rId4"/>
    <p:sldLayoutId id="2147483686" r:id="rId5"/>
    <p:sldLayoutId id="2147483691" r:id="rId6"/>
    <p:sldLayoutId id="2147483680" r:id="rId7"/>
    <p:sldLayoutId id="2147483683" r:id="rId8"/>
    <p:sldLayoutId id="2147483681" r:id="rId9"/>
    <p:sldLayoutId id="2147483674" r:id="rId10"/>
    <p:sldLayoutId id="2147483687" r:id="rId11"/>
    <p:sldLayoutId id="2147483690" r:id="rId12"/>
    <p:sldLayoutId id="2147483676" r:id="rId13"/>
    <p:sldLayoutId id="2147483675" r:id="rId14"/>
    <p:sldLayoutId id="2147483684" r:id="rId15"/>
    <p:sldLayoutId id="2147483692" r:id="rId1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39E6-CBAB-4D34-86FB-7A3994E3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Murach’s</a:t>
            </a:r>
            <a:r>
              <a:rPr lang="en-US" dirty="0"/>
              <a:t> PHP and MySQL (4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4F3BF-E882-4FDD-BF7D-5A4B763B8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Chapter 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16D83-BE49-4784-8094-3F5B09315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200" y="2590800"/>
            <a:ext cx="5943600" cy="914400"/>
          </a:xfrm>
        </p:spPr>
        <p:txBody>
          <a:bodyPr/>
          <a:lstStyle/>
          <a:p>
            <a:r>
              <a:rPr lang="en-US" dirty="0"/>
              <a:t>How to use SQL   to work with</a:t>
            </a:r>
            <a:br>
              <a:rPr lang="en-US" dirty="0"/>
            </a:br>
            <a:r>
              <a:rPr lang="en-US" dirty="0"/>
              <a:t>a MySQL database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957F-70DD-4276-9D6A-A8EA860A9A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89623-2D1C-4227-9DEF-8261D6E5F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9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Omitting the AS keyword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685800" algn="l"/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name,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price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685800" algn="l"/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685800" algn="l"/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450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685800" algn="l"/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B2602070-A73A-4FA3-A57B-A4F11DEA9C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2819400"/>
            <a:ext cx="4064358" cy="115497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10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5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quotes to include spaces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'ID',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'Product Name',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'Price'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450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D666BBF0-9C40-4AC4-9ACD-2F01AFD952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3048000"/>
            <a:ext cx="3073758" cy="11477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11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2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of the LIMIT clause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 [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rowOffset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]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maxRows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Retrieve the first three rows of the result set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 3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C236BAE8-6D98-4DAA-81D2-33CC2B83C8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3" y="3489846"/>
            <a:ext cx="2921358" cy="146067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12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7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 way to retrieve the first three rows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 0, 3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F69B4B36-E503-4EA0-8AE3-2B990BE257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2544963"/>
            <a:ext cx="2848774" cy="142115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13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1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Retrieve three rows starting at the second row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 1, 3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291FA99A-7614-4A54-A01E-742B5AAC3A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3" y="2548318"/>
            <a:ext cx="2616558" cy="140840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14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8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3231F1-6263-4B5B-9AB8-EC5B832B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of the WHERE clause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comparison operators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BA7C22-A76E-414D-A36F-12FD79A154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expression_1 operator expression_2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comparison operators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 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 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&gt;=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&lt;&gt; </a:t>
            </a:r>
          </a:p>
          <a:p>
            <a:endParaRPr lang="en-US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2B521-30EF-4FBC-984D-0E431E15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BB32A-AC54-401D-8551-2270478C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12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E602F4-A7E9-4E42-81FC-BD89250B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WHERE clause that selects products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the product… (part 1)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BDCA76-8EA5-4EC1-9CB4-35F988619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3040"/>
            <a:ext cx="7543800" cy="4495800"/>
          </a:xfrm>
        </p:spPr>
        <p:txBody>
          <a:bodyPr/>
          <a:lstStyle/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in the specified category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the specified name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'Gibson Les Paul'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a list price less than the specified price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499.99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a list price greater than or equal to the specified price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&gt;= 499.99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a name that starts with the letters A to F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'G'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9AFC1-7DB6-4237-AF54-D49A0F04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6067E-BA6A-4CEE-8179-9C46BACA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8218EA-5F7C-4CCF-A977-2D214233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WHERE clause that selects products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the product… (part 2)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380968-26A0-439A-891F-816CED687E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added before the specified date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dateAdded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'2021-01-31'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added on or after the specified date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dateAdded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&gt;= '2021-01-31'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a discount percent that does not equal </a:t>
            </a:r>
            <a:b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specified amount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&lt;&gt; 30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A5150-D611-4110-9ADD-DA3DE738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2DA46-3E61-4209-A099-8AC38111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09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7591A4-7B87-4359-B08A-11B5F995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of the WHERE clause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logical operators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0EBB64-3029-4ED1-B4BC-2992ECD0F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     [NOT] search_condition_1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{AND|OR} [NOT] search_condition_2 ...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search condition that uses the AND operator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 AND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30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search condition that uses the OR operator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 OR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30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search condition that uses the NOT operator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NOT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&gt;= 500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same condition rephrased to eliminate NOT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500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E91B8-93FB-479E-BE03-76E214FE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85F43-E966-4970-B848-8E613E17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9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compound condition without parentheses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569200" cy="2213842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dateAdded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dateAdded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'2021-07-01' OR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500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25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D76980E9-77C3-4AFB-8711-38AAEEDCA2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2807035"/>
            <a:ext cx="6350358" cy="22522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19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5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0C0A-BEBF-4564-8FB8-3C2792AC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C092A-C0EF-4C9D-858F-966CB0E40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Code and run SELECT statements that use any of the language elements presented in this chapter.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Code and run INSERT, UPDATE, or DELETE statements that add, update, or delete rows.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the SELECT and FROM clauses in a SELECT statement, including the use of column aliases.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the LIMIT clause in a SELECT statement.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the WHERE clause in a SELECT statement, including the use of comparison operators, logical operators, the IS NULL operator, and the LIKE operator.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the ORDER BY clause in a SELECT statement.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F393D-6707-439D-BAF0-47EB72FD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0AE3C-2BDE-4CD9-B97C-6E79130C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36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same compound condition with parentheses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dateAdded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dateAdded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'2021-07-01' OR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500)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25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953BEB91-0CBD-4852-9DF1-349A488604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1" y="3020467"/>
            <a:ext cx="6460937" cy="12467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20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5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0323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of the WHERE clause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IS NULL operator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00" y="1215158"/>
            <a:ext cx="7391400" cy="2213842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expression IS [NOT] NULL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Retrieve all rows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orderDate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shipDate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orders 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18466CAB-D8A4-4F3C-B696-6D162306D0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3398412"/>
            <a:ext cx="3971496" cy="13259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21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8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0323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Retrieve rows for orders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haven’t been shipped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00" y="1215158"/>
            <a:ext cx="7391400" cy="2213842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orderDate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shipDate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orders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shipDate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NULL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28B87D73-67BF-4F3A-BB1A-DE3C46788C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73244" y="2667000"/>
            <a:ext cx="3570878" cy="10790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22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72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Retrieve rows for orders that have been shipped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orderDate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shipDate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orders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shipDate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NOT NULL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AAE78D5B-91AD-4870-AD9C-0F0861B5EC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1" y="2514600"/>
            <a:ext cx="4369159" cy="7130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23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44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0323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of the WHERE clause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LIKE operator</a:t>
            </a:r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CD25A391-0BCD-44D9-B44B-E0B97BB6843D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340502127"/>
              </p:ext>
            </p:extLst>
          </p:nvPr>
        </p:nvGraphicFramePr>
        <p:xfrm>
          <a:off x="913327" y="2392679"/>
          <a:ext cx="6412230" cy="1529508"/>
        </p:xfrm>
        <a:graphic>
          <a:graphicData uri="http://schemas.openxmlformats.org/drawingml/2006/table">
            <a:tbl>
              <a:tblPr firstRow="1"/>
              <a:tblGrid>
                <a:gridCol w="1383030">
                  <a:extLst>
                    <a:ext uri="{9D8B030D-6E8A-4147-A177-3AD203B41FA5}">
                      <a16:colId xmlns:a16="http://schemas.microsoft.com/office/drawing/2014/main" val="3999177112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892496148"/>
                    </a:ext>
                  </a:extLst>
                </a:gridCol>
              </a:tblGrid>
              <a:tr h="50983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977483"/>
                  </a:ext>
                </a:extLst>
              </a:tr>
              <a:tr h="50983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Matches any string of zero or more characters.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39329"/>
                  </a:ext>
                </a:extLst>
              </a:tr>
              <a:tr h="50983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_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Matches any single character.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81380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295401"/>
            <a:ext cx="7391400" cy="2209799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match_expression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[NOT] LIKE pattern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Wildcard symbols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24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1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5C7F-D34B-41FC-80E4-563DE1A51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clauses that use the LIKE operator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B01BE-87E3-4D7F-8F18-16E6FA191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'Fender%'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'%cast%'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zipCode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'076__'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orderDate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'2022-01-__%'</a:t>
            </a:r>
          </a:p>
          <a:p>
            <a:endParaRPr lang="en-US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0E806-E892-4318-8E9C-E67AB323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20024-5DD0-426D-8B6D-1BF6C769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of the ORDER BY clause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 BY expression [</a:t>
            </a:r>
            <a:r>
              <a:rPr lang="en-US" sz="1600" b="1" u="sng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|DESC]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[, expression [</a:t>
            </a:r>
            <a:r>
              <a:rPr lang="en-US" sz="1600" b="1" u="sng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|DESC]] ...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 by one column in ascending sequence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500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424F970A-A1CF-4842-BB2D-72234CCB6B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3962400"/>
            <a:ext cx="4128196" cy="1752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26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22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 by one column in descending sequence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500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DESC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05AE9C00-2007-4A04-B4ED-DDC4E88D82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1" y="2797937"/>
            <a:ext cx="4417263" cy="16978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27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69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 by two columns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DESC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760A1315-15DB-4F8F-AB79-BA85D0ED4D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2794716"/>
            <a:ext cx="4466982" cy="22138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28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03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08E9-C8F8-4A64-991D-FD763D53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explicit syntax for an inner join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ABFF3-2675-4955-B792-1BAE0BAE4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select_list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table_1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[INNER] JOIN table_2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ON join_condition_1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[[INNER] JOIN table_3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ON join_condition_2]...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3047C-5A41-45FB-A215-2A6112EC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12027-4CB5-4FE7-B16B-88AFF4D9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1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7D76-22DA-4EF3-A063-76F8B436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E8BB6-5F71-482B-9DF7-322773EA2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543800" cy="4876800"/>
          </a:xfrm>
        </p:spPr>
        <p:txBody>
          <a:bodyPr/>
          <a:lstStyle/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an inner join, including one that uses table aliases.</a:t>
            </a: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aggregate functions in SELECT statements.</a:t>
            </a: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the GROUP BY and HAVING clauses in a SELECT statement, and distinguish between HAVING clauses and WHERE clauses.</a:t>
            </a: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way subqueries can be used in the WHERE, HAVING, FROM and SELECT clauses of a SELECT statement.</a:t>
            </a: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INSERT, UPDATE, and DELETE statements, including the handling of NULL values and default values when coding INSERT and UPDATE statements.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AFF93-273F-4A63-9D1E-5E690D96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54B71-F6B7-4E8A-967A-818978A8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8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Joining the customers and orders tables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orderDate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customers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INNER JOIN orders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customers.customerID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orders.customerID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orderDate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F966BF56-F1FC-44FD-BB0A-658CEC9A6D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1" y="3038756"/>
            <a:ext cx="3932321" cy="12284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30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49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for an inner join that uses table aliases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select_list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table_1 [AS] n1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[INNER] JOIN table_2 [AS] n2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ON n1.column_name operator n2.column_name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[[INNER] JOIN table_3 [AS] n3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ON n2.column_name operator n3.column_name]...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31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2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667D-C9F8-41E3-8B4A-E4249A4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inner join with aliases for all tables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1788-E6C3-431F-9308-FAB516BD2E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orderDate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customers c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INNER JOIN orders o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c.customerID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o.customerID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orderDate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1A372126-B70A-4064-8E19-6407C47AB5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199" y="3043800"/>
            <a:ext cx="3927347" cy="1223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C62E-802F-430B-B7FA-A253F6A3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2AABD-21AF-41FE-86AD-78551687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30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inner join with aliases for four tables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2671042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o.orderID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itemPrice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quantity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customers c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INNER JOIN orders o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c.customerID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o.customerID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INNER JOIN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orderItems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oi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o.orderID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oi.orderID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INNER JOIN products p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oi.productID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p.productID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o.orderID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5394C975-C918-43E3-A326-E271D4FF27F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4227460"/>
            <a:ext cx="6450918" cy="14113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33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1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8D45-C392-401A-BAC5-C513DDAB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of the aggregate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447F9-8B84-429E-A25A-3DCF14BC0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AVG(expression)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SUM(expression)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MIN(expression)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MAX(expression)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COUNT(expression)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COUNT(*)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8A975-A36B-4528-BD75-7C0605B3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0107F-D155-4B85-AC36-B04163B1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54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 all products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COUNT(*) AS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productCount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56CFA2CE-F94B-482B-BD89-22A85E271B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2316430"/>
            <a:ext cx="1268078" cy="5791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35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8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 all orders and shipped orders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COUNT(*) AS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totalCount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COUNT(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shipDate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shippedCount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orders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6EAAC00B-9630-4B71-8D4E-D3FFCBCF51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2551126"/>
            <a:ext cx="2514208" cy="6492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36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98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lowest, highest, and average prices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MIN(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MAX(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AVG(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BFD863F4-FA2C-4333-BA8D-08D544908A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2831540"/>
            <a:ext cx="3835758" cy="6492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37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9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the total of the calculated values for all orders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SUM(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itemPrice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quantity -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discountAmount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AS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ordersTotal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orderItems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56633A28-9106-4E78-AC6D-30A8014DA9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3" y="2581596"/>
            <a:ext cx="1168758" cy="6344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38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126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of the GROUP BY and HAVING clauses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select_list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table_source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search_condition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[GROUP 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group_by_list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[HAVING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search_condition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[ORDER 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order_by_list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39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6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8D55-BDD0-414A-927C-F66AFC3F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simplified syntax of the SELECT statement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AB0CD-2145-428D-8F40-008822030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2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select_list</a:t>
            </a:r>
            <a:endParaRPr lang="en-US" sz="2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table_source</a:t>
            </a:r>
            <a:br>
              <a:rPr lang="en-US" sz="2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[WHERE </a:t>
            </a:r>
            <a:r>
              <a:rPr lang="en-US" sz="2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search_condition</a:t>
            </a:r>
            <a:r>
              <a:rPr lang="en-US" sz="2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br>
              <a:rPr lang="en-US" sz="2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[ORDER BY </a:t>
            </a:r>
            <a:r>
              <a:rPr lang="en-US" sz="2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order_by_list</a:t>
            </a:r>
            <a:r>
              <a:rPr lang="en-US" sz="2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8A09A-4046-4D2E-A105-87C7FFF1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F7B94-1871-4B5B-8096-9D1C06A5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77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5467-925B-4838-AD46-958530E9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 the average list price by category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71F58-FE0B-4E41-A2D6-50E7D3434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COUNT(*) AS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productCount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7345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AVG(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averageListPrice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 BY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productCount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670A2FB2-1781-4D58-913F-2EB34CA98F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7682" y="3027256"/>
            <a:ext cx="4218718" cy="11986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69C09-D15F-400D-ABFE-0D19C1FA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C96BA-5706-448E-8769-516A5E2A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82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columns from multiple tables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COUNT(*) AS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productCount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AVG(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 p JOIN categories c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categoryName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400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E9D95A2C-B252-454E-853B-B58D26FCF34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3258218"/>
            <a:ext cx="4162706" cy="11613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41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14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0323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 WHERE clause to filter rows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 grouping them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00" y="1215158"/>
            <a:ext cx="7391400" cy="2213842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COUNT(*) AS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productCount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AVG(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 p JOIN categories c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ON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400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categoryName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004D6567-2A40-4C47-8C73-309CF7F51A2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3456335"/>
            <a:ext cx="4311554" cy="119186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42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41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6CD980-3F86-41DD-92AF-7CC3CE2E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ways to introduce a subquery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SELECT statement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171626-EB9E-4476-8082-2483DA2E2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347345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347345" algn="l"/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a WHERE clause as a search condition</a:t>
            </a:r>
          </a:p>
          <a:p>
            <a:pPr marL="342900" marR="347345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347345" algn="l"/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a HAVING clause as a search condition</a:t>
            </a:r>
          </a:p>
          <a:p>
            <a:pPr marL="342900" marR="347345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347345" algn="l"/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FROM clause as a table specification</a:t>
            </a:r>
          </a:p>
          <a:p>
            <a:pPr marL="342900" marR="347345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347345" algn="l"/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SELECT clause as a column specification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89EB2-0C5F-49B7-8806-C48D998A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CC3CB-E61D-46B7-B765-07DFB3BF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63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 subquery in the WHERE clause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(SELECT AVG(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FROM products)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DESC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value returned by the subquery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841.895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0CF4E5F1-3868-4B5B-97E1-EB1D9D7634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3806866"/>
            <a:ext cx="2743201" cy="109058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44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29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another subquery in the WHERE clause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(SELECT 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categories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categoryName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'Basses')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7378E4F2-5F87-46D8-A956-B29ABA2406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2874176"/>
            <a:ext cx="2483168" cy="11644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45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66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 correlated subquery in the SELECT clause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(SELECT COUNT(*) 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products.categoryID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categories.categoryID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productCount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categories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8EB89898-4799-4DD2-A7B5-92E2D65D24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3047908"/>
            <a:ext cx="3894768" cy="12192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46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94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0323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of a subquery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uses the EXISTS operator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00" y="1215158"/>
            <a:ext cx="7391400" cy="2213842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[NOT] EXISTS (subquery)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all customers that don’t have any orders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c.customerID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lastName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customers c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NOT EXISTS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(SELECT * FROM orders o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c.customerID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o.customerID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F789A89F-9279-45F7-A698-DEE2D65F176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4133037"/>
            <a:ext cx="3657476" cy="7437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47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11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5B02-E602-4EF4-ACCC-E886AA35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of the INSERT statement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0058B-A444-487F-9225-365AEFDF7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 INTO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table_name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column_list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)]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(expression_1 [, expression_2]...)[, 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(expression_1 [, expression_2]...)]...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table definition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TABLE products (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INT            NOT NULL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AUTO_INCREMENT,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INT            NOT NULL,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productCode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VARCHAR(10)    NOT NULL,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VARCHAR(255)   NOT NULL,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description       TEXT           NOT NULL,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DECIMAL(10,2)  NOT NULL,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DECIMAL(10,2)  NOT NULL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DEFAULT 0.00,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dateAdded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DATETIME       NOT NULL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FD1BA-8C36-4DFA-9B9F-A9A447BC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BCDD7-D7D9-44D7-9ACF-9ED5940A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11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5746-7015-4C07-B3FE-868E57AD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a single row without using a column list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8800-B242-4076-9903-2838FE1D2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 INTO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(DEFAULT, 1, 'tele', 'Fender Telecaster', 'NA', 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'949.99', DEFAULT, NOW())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a single row using a column list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 INTO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productCode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description,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dateAdded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(1, 'tele', 'Fender Telecaster', 'NA', 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'949.99', NOW())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multiple rows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 INTO categories 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(4, 'Keyboards'),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(5, 'Brass'),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(6, 'Woodwind')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1B1A6-A8B4-41A7-818E-57921E1B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42237-EF12-4149-8019-5A1C252F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1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Retrieve all rows and columns from a table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* FROM products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 (3 rows of 10)</a:t>
            </a:r>
          </a:p>
          <a:p>
            <a:endParaRPr lang="en-US" sz="2400" dirty="0"/>
          </a:p>
        </p:txBody>
      </p:sp>
      <p:pic>
        <p:nvPicPr>
          <p:cNvPr id="9" name="Content Placeholder 8" descr="Title describes slide">
            <a:extLst>
              <a:ext uri="{FF2B5EF4-FFF2-40B4-BE49-F238E27FC236}">
                <a16:creationId xmlns:a16="http://schemas.microsoft.com/office/drawing/2014/main" id="{193E1425-A816-4191-9FAE-A79253D4AB4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2075505"/>
            <a:ext cx="6742760" cy="211549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5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152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8D61-E91A-431F-A0E1-6F1D1594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of the UPDATE statement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420E3-0F6C-4B2B-B821-C71C3809C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543800" cy="48768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table_name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column_name_1 = expression_1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[, column_name_2 = expression_2]...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search_condition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one column of one row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'10.00'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'Fender Telecaster'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multiple columns of one row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'25.00',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description =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'This guitar has great tone and smooth playability.'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'Fender Telecaster'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35C7A-7C41-4187-A537-1346A617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656C5-1B90-4BBB-AE00-0EDB34E2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8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FDF6-CF3B-4DD8-8B13-942FDD40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one column of multiple rows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72B80-E5E9-43F4-BED2-46CFAF443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'15.00'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one column of all rows in the table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products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discountPercent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'15.00'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 subquery to update multiple rows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orders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shipAmount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customerID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(SELECT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customerID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FROM customers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WHERE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lastName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'Sherwood')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Warning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omit the WHERE clause, all rows in the table are updated.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698DC-EAD6-4FE4-BF13-155B9910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0A566-EDDD-40D6-B4A9-3B67376F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3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ECF2-92C7-4E54-99CB-B90AEF29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syntax of the DELETE statement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0DA8D-B36C-4F5C-ADD8-9C00ADF40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[FROM]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table_name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search_condition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one row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FROM products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multiple rows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FROM products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 way to delete multiple rows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FROM categories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3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215BC-0382-4F34-9626-5E6B9C34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EE031-A01B-4165-A0AB-60737094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320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3B920B-C180-4B2D-8005-AFC9F283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 subquery to delete all order items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customer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E7762F-E6D9-4047-BF9E-D336B46036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FROM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orderItems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orders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1)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Warning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omit the WHERE clause, all rows in the table are deleted.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4947C-1744-439A-B613-48318F90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F476B-DE64-4C54-B275-A5721EBD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4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Retrieve three columns and sort them by price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 (6 rows of 10)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D4FD09E2-1E69-49F0-B5A4-FE25914204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2" y="2563174"/>
            <a:ext cx="5027100" cy="238982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6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9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Retrieve rows in the specified price range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450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01B8E636-FA49-4F6B-AA44-CA1E927925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0107" y="2819399"/>
            <a:ext cx="4206293" cy="105000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7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7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F404-EEFA-484E-A830-CF12496F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Retrieve an empty result set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C1135-F64A-4D9A-B5AA-9814ECC1C0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10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38461-A61A-49B3-B0CC-AF23737C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C46EB-60E4-4132-8FAD-0102C0D0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1DE2B5-2954-4150-A862-D351EB0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AS keyword to specify an alias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6A220A-EA60-4C00-B301-A8E7E6BB0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569200" cy="2213842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685800" algn="l"/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productID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productName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name,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price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685800" algn="l"/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products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685800" algn="l"/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450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  <a:tab pos="685800" algn="l"/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listPrice</a:t>
            </a:r>
            <a:endParaRPr lang="en-US" sz="16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set</a:t>
            </a:r>
          </a:p>
          <a:p>
            <a:endParaRPr lang="en-US" sz="2400" dirty="0"/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7585286B-47CF-4D24-A254-505C8446AF3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641" y="2819307"/>
            <a:ext cx="4004021" cy="11468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9EB60-9D33-4B06-B0C9-F1E0F801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EE4-EBE2-4FEF-9D29-2D1163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C18, Slide </a:t>
            </a:r>
            <a:fld id="{BF5C1183-B085-4070-A402-C03A3F977D3D}" type="slidenum">
              <a:rPr lang="en-US" sz="9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9</a:t>
            </a:fld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4827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MA accessible slides - new format.potx" id="{559EF3C0-4B4D-4009-8932-B7E9BB24B956}" vid="{207E6EB6-5B63-4C91-9F06-4D6B6B3F1B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MMA accessible slides - new format</Template>
  <TotalTime>1097</TotalTime>
  <Words>2573</Words>
  <Application>Microsoft Office PowerPoint</Application>
  <PresentationFormat>On-screen Show (4:3)</PresentationFormat>
  <Paragraphs>494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Arial Narrow</vt:lpstr>
      <vt:lpstr>Courier New</vt:lpstr>
      <vt:lpstr>Symbol</vt:lpstr>
      <vt:lpstr>Times New Roman</vt:lpstr>
      <vt:lpstr>Master slides_with_titles_logo</vt:lpstr>
      <vt:lpstr>Murach’s PHP and MySQL (4th Edition)</vt:lpstr>
      <vt:lpstr>Objectives</vt:lpstr>
      <vt:lpstr>Objectives (continued)</vt:lpstr>
      <vt:lpstr>The simplified syntax of the SELECT statement</vt:lpstr>
      <vt:lpstr>Retrieve all rows and columns from a table</vt:lpstr>
      <vt:lpstr>Retrieve three columns and sort them by price</vt:lpstr>
      <vt:lpstr>Retrieve rows in the specified price range</vt:lpstr>
      <vt:lpstr>Retrieve an empty result set</vt:lpstr>
      <vt:lpstr>Use the AS keyword to specify an alias</vt:lpstr>
      <vt:lpstr>Omitting the AS keyword</vt:lpstr>
      <vt:lpstr>Use quotes to include spaces</vt:lpstr>
      <vt:lpstr>The syntax of the LIMIT clause</vt:lpstr>
      <vt:lpstr>Another way to retrieve the first three rows</vt:lpstr>
      <vt:lpstr>Retrieve three rows starting at the second row</vt:lpstr>
      <vt:lpstr>The syntax of the WHERE clause  with comparison operators</vt:lpstr>
      <vt:lpstr>A WHERE clause that selects products  where the product… (part 1)</vt:lpstr>
      <vt:lpstr>A WHERE clause that selects products  where the product… (part 2)</vt:lpstr>
      <vt:lpstr>The syntax of the WHERE clause  with logical operators</vt:lpstr>
      <vt:lpstr>A compound condition without parentheses</vt:lpstr>
      <vt:lpstr>The same compound condition with parentheses</vt:lpstr>
      <vt:lpstr>The syntax of the WHERE clause  with the IS NULL operator</vt:lpstr>
      <vt:lpstr>Retrieve rows for orders  that haven’t been shipped</vt:lpstr>
      <vt:lpstr>Retrieve rows for orders that have been shipped</vt:lpstr>
      <vt:lpstr>The syntax of the WHERE clause  with the LIKE operator</vt:lpstr>
      <vt:lpstr>WHERE clauses that use the LIKE operator</vt:lpstr>
      <vt:lpstr>The syntax of the ORDER BY clause</vt:lpstr>
      <vt:lpstr>Sort by one column in descending sequence</vt:lpstr>
      <vt:lpstr>Sort by two columns</vt:lpstr>
      <vt:lpstr>The explicit syntax for an inner join</vt:lpstr>
      <vt:lpstr>Joining the customers and orders tables</vt:lpstr>
      <vt:lpstr>The syntax for an inner join that uses table aliases</vt:lpstr>
      <vt:lpstr>An inner join with aliases for all tables</vt:lpstr>
      <vt:lpstr>An inner join with aliases for four tables</vt:lpstr>
      <vt:lpstr>The syntax of the aggregate functions</vt:lpstr>
      <vt:lpstr>Count all products</vt:lpstr>
      <vt:lpstr>Count all orders and shipped orders </vt:lpstr>
      <vt:lpstr>Find lowest, highest, and average prices</vt:lpstr>
      <vt:lpstr>Get the total of the calculated values for all orders</vt:lpstr>
      <vt:lpstr>The syntax of the GROUP BY and HAVING clauses</vt:lpstr>
      <vt:lpstr>Calculate the average list price by category</vt:lpstr>
      <vt:lpstr>Use columns from multiple tables</vt:lpstr>
      <vt:lpstr>Use a WHERE clause to filter rows  before grouping them</vt:lpstr>
      <vt:lpstr>Four ways to introduce a subquery  in a SELECT statement</vt:lpstr>
      <vt:lpstr>Use a subquery in the WHERE clause</vt:lpstr>
      <vt:lpstr>Use another subquery in the WHERE clause</vt:lpstr>
      <vt:lpstr>Use a correlated subquery in the SELECT clause</vt:lpstr>
      <vt:lpstr>The syntax of a subquery  that uses the EXISTS operator</vt:lpstr>
      <vt:lpstr>The syntax of the INSERT statement</vt:lpstr>
      <vt:lpstr>Add a single row without using a column list</vt:lpstr>
      <vt:lpstr>The syntax of the UPDATE statement</vt:lpstr>
      <vt:lpstr>Update one column of multiple rows</vt:lpstr>
      <vt:lpstr>The syntax of the DELETE statement</vt:lpstr>
      <vt:lpstr>Use a subquery to delete all order items  for a customer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Murach’s PHP and MySQL (4th Edition)</dc:title>
  <dc:creator>Anne Boehm</dc:creator>
  <cp:lastModifiedBy>Jim Gerland</cp:lastModifiedBy>
  <cp:revision>98</cp:revision>
  <cp:lastPrinted>2016-01-14T23:03:16Z</cp:lastPrinted>
  <dcterms:created xsi:type="dcterms:W3CDTF">2022-04-04T18:14:02Z</dcterms:created>
  <dcterms:modified xsi:type="dcterms:W3CDTF">2024-10-22T12:57:09Z</dcterms:modified>
</cp:coreProperties>
</file>